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handoutMasterIdLst>
    <p:handoutMasterId r:id="rId148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364" r:id="rId25"/>
    <p:sldId id="371" r:id="rId26"/>
    <p:sldId id="375" r:id="rId27"/>
    <p:sldId id="365" r:id="rId28"/>
    <p:sldId id="366" r:id="rId29"/>
    <p:sldId id="367" r:id="rId30"/>
    <p:sldId id="368" r:id="rId31"/>
    <p:sldId id="370" r:id="rId32"/>
    <p:sldId id="369" r:id="rId33"/>
    <p:sldId id="358" r:id="rId34"/>
    <p:sldId id="411" r:id="rId35"/>
    <p:sldId id="359" r:id="rId36"/>
    <p:sldId id="360" r:id="rId37"/>
    <p:sldId id="362" r:id="rId38"/>
    <p:sldId id="363" r:id="rId39"/>
    <p:sldId id="351" r:id="rId40"/>
    <p:sldId id="376" r:id="rId41"/>
    <p:sldId id="377" r:id="rId42"/>
    <p:sldId id="378" r:id="rId43"/>
    <p:sldId id="380" r:id="rId44"/>
    <p:sldId id="379" r:id="rId45"/>
    <p:sldId id="381" r:id="rId46"/>
    <p:sldId id="329" r:id="rId47"/>
    <p:sldId id="382" r:id="rId48"/>
    <p:sldId id="383" r:id="rId49"/>
    <p:sldId id="390" r:id="rId50"/>
    <p:sldId id="384" r:id="rId51"/>
    <p:sldId id="385" r:id="rId52"/>
    <p:sldId id="392" r:id="rId53"/>
    <p:sldId id="387" r:id="rId54"/>
    <p:sldId id="388" r:id="rId55"/>
    <p:sldId id="393" r:id="rId56"/>
    <p:sldId id="389" r:id="rId57"/>
    <p:sldId id="394" r:id="rId58"/>
    <p:sldId id="391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3" r:id="rId67"/>
    <p:sldId id="402" r:id="rId68"/>
    <p:sldId id="404" r:id="rId69"/>
    <p:sldId id="405" r:id="rId70"/>
    <p:sldId id="330" r:id="rId71"/>
    <p:sldId id="430" r:id="rId72"/>
    <p:sldId id="432" r:id="rId73"/>
    <p:sldId id="437" r:id="rId74"/>
    <p:sldId id="433" r:id="rId75"/>
    <p:sldId id="434" r:id="rId76"/>
    <p:sldId id="436" r:id="rId77"/>
    <p:sldId id="435" r:id="rId78"/>
    <p:sldId id="441" r:id="rId79"/>
    <p:sldId id="442" r:id="rId80"/>
    <p:sldId id="443" r:id="rId81"/>
    <p:sldId id="431" r:id="rId82"/>
    <p:sldId id="438" r:id="rId83"/>
    <p:sldId id="439" r:id="rId84"/>
    <p:sldId id="440" r:id="rId85"/>
    <p:sldId id="444" r:id="rId86"/>
    <p:sldId id="445" r:id="rId87"/>
    <p:sldId id="331" r:id="rId88"/>
    <p:sldId id="475" r:id="rId89"/>
    <p:sldId id="406" r:id="rId90"/>
    <p:sldId id="407" r:id="rId91"/>
    <p:sldId id="408" r:id="rId92"/>
    <p:sldId id="409" r:id="rId93"/>
    <p:sldId id="410" r:id="rId94"/>
    <p:sldId id="446" r:id="rId95"/>
    <p:sldId id="452" r:id="rId96"/>
    <p:sldId id="447" r:id="rId97"/>
    <p:sldId id="448" r:id="rId98"/>
    <p:sldId id="449" r:id="rId99"/>
    <p:sldId id="450" r:id="rId100"/>
    <p:sldId id="451" r:id="rId101"/>
    <p:sldId id="453" r:id="rId102"/>
    <p:sldId id="454" r:id="rId103"/>
    <p:sldId id="455" r:id="rId104"/>
    <p:sldId id="476" r:id="rId105"/>
    <p:sldId id="477" r:id="rId106"/>
    <p:sldId id="478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332" r:id="rId116"/>
    <p:sldId id="474" r:id="rId117"/>
    <p:sldId id="466" r:id="rId118"/>
    <p:sldId id="469" r:id="rId119"/>
    <p:sldId id="467" r:id="rId120"/>
    <p:sldId id="473" r:id="rId121"/>
    <p:sldId id="470" r:id="rId122"/>
    <p:sldId id="471" r:id="rId123"/>
    <p:sldId id="472" r:id="rId124"/>
    <p:sldId id="479" r:id="rId125"/>
    <p:sldId id="480" r:id="rId126"/>
    <p:sldId id="489" r:id="rId127"/>
    <p:sldId id="490" r:id="rId128"/>
    <p:sldId id="491" r:id="rId129"/>
    <p:sldId id="492" r:id="rId130"/>
    <p:sldId id="493" r:id="rId131"/>
    <p:sldId id="494" r:id="rId132"/>
    <p:sldId id="481" r:id="rId133"/>
    <p:sldId id="333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64" r:id="rId145"/>
    <p:sldId id="465" r:id="rId146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8"/>
            <p14:sldId id="411"/>
            <p14:sldId id="359"/>
            <p14:sldId id="360"/>
            <p14:sldId id="362"/>
            <p14:sldId id="363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84"/>
            <p14:sldId id="385"/>
            <p14:sldId id="392"/>
            <p14:sldId id="387"/>
            <p14:sldId id="388"/>
            <p14:sldId id="393"/>
            <p14:sldId id="389"/>
            <p14:sldId id="394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06"/>
            <p14:sldId id="407"/>
            <p14:sldId id="408"/>
            <p14:sldId id="409"/>
            <p14:sldId id="410"/>
            <p14:sldId id="446"/>
            <p14:sldId id="452"/>
            <p14:sldId id="447"/>
            <p14:sldId id="448"/>
            <p14:sldId id="449"/>
            <p14:sldId id="450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3"/>
            <p14:sldId id="470"/>
            <p14:sldId id="471"/>
            <p14:sldId id="472"/>
            <p14:sldId id="479"/>
            <p14:sldId id="480"/>
            <p14:sldId id="489"/>
            <p14:sldId id="490"/>
            <p14:sldId id="491"/>
            <p14:sldId id="492"/>
            <p14:sldId id="493"/>
            <p14:sldId id="494"/>
            <p14:sldId id="481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15/10/2018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15/10/2018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vacqua.github.io/promisee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dirty="0" smtClean="0"/>
              <a:t>Le comité technique décidant des évolutions de la spécification </a:t>
            </a:r>
            <a:r>
              <a:rPr lang="fr-FR" dirty="0" err="1" smtClean="0"/>
              <a:t>ECMAScript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Composé de délégués de grandes entreprises (dont tous les vendeurs navigateur) et d’experts invités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Opère par consensus: la décision est prise si la majorité est d’accord et si personne ne pose de véto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Les concernés ont l’obligation d’implémenter les changements votés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Délégation par prototype: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493352"/>
            <a:ext cx="8291264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objA.isPrototypeOf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objB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</a:t>
            </a:r>
            <a:r>
              <a:rPr lang="fr-FR" sz="2000" dirty="0" smtClean="0">
                <a:cs typeface="Consolas" panose="020B0609020204030204" pitchFamily="49" charset="0"/>
              </a:rPr>
              <a:t>simple que l’héritage classique</a:t>
            </a:r>
            <a:endParaRPr lang="fr-FR" sz="2000" dirty="0" smtClean="0"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2000" dirty="0" smtClean="0"/>
              <a:t>Pensez </a:t>
            </a:r>
            <a:r>
              <a:rPr lang="fr-FR" sz="2000" dirty="0"/>
              <a:t>aux objets prototypés comme une superposition de calques qui viennent former l’interface complète d’un objet. Tout est visible au même niveau mais </a:t>
            </a:r>
            <a:r>
              <a:rPr lang="fr-FR" sz="2000" dirty="0" smtClean="0"/>
              <a:t>+ ou - opaque</a:t>
            </a:r>
            <a:r>
              <a:rPr lang="fr-FR" sz="2000" dirty="0"/>
              <a:t>, comme un détail d’implémentation.</a:t>
            </a:r>
          </a:p>
          <a:p>
            <a:pPr>
              <a:spcBef>
                <a:spcPts val="1200"/>
              </a:spcBef>
            </a:pPr>
            <a:endParaRPr lang="fr-FR" sz="2000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5085184"/>
            <a:ext cx="8352928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la délégation par prototypes </a:t>
            </a:r>
            <a:r>
              <a:rPr lang="fr-FR" dirty="0"/>
              <a:t>est </a:t>
            </a:r>
            <a:r>
              <a:rPr lang="fr-FR" dirty="0" smtClean="0"/>
              <a:t>un pattern flexible et puissant</a:t>
            </a:r>
            <a:r>
              <a:rPr lang="fr-FR" dirty="0"/>
              <a:t>, mais la </a:t>
            </a:r>
            <a:r>
              <a:rPr lang="fr-FR" b="1" dirty="0"/>
              <a:t>composition d’objets </a:t>
            </a:r>
            <a:r>
              <a:rPr lang="fr-FR" dirty="0" smtClean="0"/>
              <a:t>est </a:t>
            </a:r>
            <a:r>
              <a:rPr lang="fr-FR" dirty="0"/>
              <a:t>recommandée car plus simple à </a:t>
            </a:r>
            <a:r>
              <a:rPr lang="fr-FR" dirty="0" smtClean="0"/>
              <a:t>maintenir.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57192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2920" y="6010000"/>
            <a:ext cx="842493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Certains objets </a:t>
            </a:r>
            <a:r>
              <a:rPr lang="fr-FR" i="1" dirty="0"/>
              <a:t>comme </a:t>
            </a:r>
            <a:r>
              <a:rPr lang="fr-FR" i="1" dirty="0" err="1"/>
              <a:t>array.entries</a:t>
            </a:r>
            <a:r>
              <a:rPr lang="fr-FR" i="1" dirty="0" smtClean="0"/>
              <a:t>() sont à la fois </a:t>
            </a:r>
            <a:r>
              <a:rPr lang="fr-FR" i="1" dirty="0" err="1" smtClean="0"/>
              <a:t>itérateurs</a:t>
            </a:r>
            <a:r>
              <a:rPr lang="fr-FR" i="1" dirty="0" smtClean="0"/>
              <a:t> et </a:t>
            </a:r>
            <a:r>
              <a:rPr lang="fr-FR" i="1" dirty="0" err="1" smtClean="0"/>
              <a:t>itérables</a:t>
            </a:r>
            <a:r>
              <a:rPr lang="fr-FR" i="1" dirty="0" smtClean="0"/>
              <a:t>, </a:t>
            </a:r>
            <a:br>
              <a:rPr lang="fr-FR" i="1" dirty="0" smtClean="0"/>
            </a:br>
            <a:r>
              <a:rPr lang="fr-FR" i="1" dirty="0" err="1" smtClean="0"/>
              <a:t>c-à-d</a:t>
            </a:r>
            <a:r>
              <a:rPr lang="fr-FR" i="1" dirty="0" smtClean="0"/>
              <a:t>. que leur méthode d’itération retourne une référence à eux-mêmes.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Mais par défaut, le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36168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Réflectivité et </a:t>
            </a:r>
            <a:r>
              <a:rPr lang="fr-FR" dirty="0" err="1" smtClean="0"/>
              <a:t>métaprogrammation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dirty="0" err="1" smtClean="0"/>
              <a:t>métaprogrammation</a:t>
            </a:r>
            <a:r>
              <a:rPr lang="fr-FR" sz="2000" dirty="0" smtClean="0"/>
              <a:t> désigne les programmes manipulant d’autres programmes. On parle de </a:t>
            </a:r>
            <a:r>
              <a:rPr lang="fr-FR" sz="2000" b="1" dirty="0" err="1" smtClean="0"/>
              <a:t>métaprogrammation</a:t>
            </a:r>
            <a:r>
              <a:rPr lang="fr-FR" sz="2000" b="1" dirty="0" smtClean="0"/>
              <a:t> réflective </a:t>
            </a:r>
            <a:r>
              <a:rPr lang="fr-FR" sz="2000" dirty="0" smtClean="0"/>
              <a:t>quand le programme peut s’analyser lui-même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nouvelle capacité de </a:t>
            </a:r>
            <a:r>
              <a:rPr lang="fr-FR" sz="2000" dirty="0" err="1" smtClean="0"/>
              <a:t>métaprog</a:t>
            </a:r>
            <a:r>
              <a:rPr lang="fr-FR" sz="2000" dirty="0" smtClean="0"/>
              <a:t>. réflective, celle de redéfinir des opérations internes du langage:</a:t>
            </a:r>
          </a:p>
          <a:p>
            <a:pPr marL="360000"/>
            <a:r>
              <a:rPr lang="fr-FR" sz="2000" dirty="0"/>
              <a:t>énumération et description des propriétés</a:t>
            </a:r>
          </a:p>
          <a:p>
            <a:pPr marL="360000"/>
            <a:r>
              <a:rPr lang="fr-FR" sz="2000" dirty="0" smtClean="0"/>
              <a:t>définition, assignation et suppression de propriétés</a:t>
            </a:r>
          </a:p>
          <a:p>
            <a:pPr marL="360000"/>
            <a:r>
              <a:rPr lang="fr-FR" sz="2000" dirty="0" smtClean="0"/>
              <a:t>invocations de fonctions et de constructeurs</a:t>
            </a:r>
          </a:p>
          <a:p>
            <a:pPr marL="360000"/>
            <a:r>
              <a:rPr lang="fr-FR" sz="2000" dirty="0" smtClean="0"/>
              <a:t>assignation et récupération du prototype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dirty="0" smtClean="0"/>
              <a:t>Cette nouvelle capacité est inédite, par conséquent il n’existe pas de </a:t>
            </a:r>
            <a:r>
              <a:rPr lang="fr-FR" i="1" dirty="0" err="1" smtClean="0"/>
              <a:t>polyfill</a:t>
            </a:r>
            <a:r>
              <a:rPr lang="fr-FR" dirty="0" smtClean="0"/>
              <a:t> (pas d’équivalent en code ES5)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</a:t>
            </a:r>
            <a:r>
              <a:rPr lang="fr-FR" dirty="0" err="1" smtClean="0"/>
              <a:t>reflectivité</a:t>
            </a:r>
            <a:r>
              <a:rPr lang="fr-FR" dirty="0" smtClean="0"/>
              <a:t>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Destructuring</a:t>
            </a:r>
            <a:r>
              <a:rPr lang="fr-FR" dirty="0" smtClean="0"/>
              <a:t> sur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</a:p>
          <a:p>
            <a:pPr marL="0" indent="0" algn="ctr">
              <a:buNone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évite de surcharger les objets en propriétés avec de la composition d’objets ou de la délégation par prototype.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décomposer une fonction prenant plusieurs arguments en une série de fonctions prenant un seul argument: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Cette décomposition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5229200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6093296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597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2830284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916832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</a:t>
            </a:r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exponentiel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556792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5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i="1" dirty="0" err="1" smtClean="0"/>
              <a:t>preset-env</a:t>
            </a:r>
            <a:endParaRPr lang="fr-FR" i="1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</a:t>
            </a:r>
            <a:r>
              <a:rPr lang="fr-FR" dirty="0" smtClean="0"/>
              <a:t>dégradé</a:t>
            </a:r>
            <a:r>
              <a:rPr lang="fr-FR" dirty="0"/>
              <a:t> 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(ex: Proxy)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Version actuelle: 3.0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Version actuelle: 0.80</a:t>
            </a:r>
          </a:p>
          <a:p>
            <a:pPr>
              <a:spcBef>
                <a:spcPts val="1200"/>
              </a:spcBef>
            </a:pPr>
            <a:r>
              <a:rPr lang="fr-FR" sz="2000" dirty="0" err="1"/>
              <a:t>Transpilation</a:t>
            </a:r>
            <a:r>
              <a:rPr lang="fr-FR" sz="2000" dirty="0"/>
              <a:t> 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</a:t>
            </a:r>
            <a:r>
              <a:rPr lang="fr-FR" dirty="0" smtClean="0"/>
              <a:t>d’arguments</a:t>
            </a:r>
          </a:p>
          <a:p>
            <a:pPr lvl="1"/>
            <a:r>
              <a:rPr lang="fr-FR" dirty="0" err="1"/>
              <a:t>Récursion</a:t>
            </a:r>
            <a:endParaRPr lang="fr-FR" sz="4800" dirty="0"/>
          </a:p>
          <a:p>
            <a:pPr lvl="1"/>
            <a:r>
              <a:rPr lang="fr-FR" dirty="0" smtClean="0"/>
              <a:t>API </a:t>
            </a:r>
            <a:r>
              <a:rPr lang="fr-FR" dirty="0" smtClean="0"/>
              <a:t>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classique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Notation littérale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46357" cy="388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967880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  <a:p>
            <a:pPr marL="0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cs typeface="Consolas" panose="020B0609020204030204" pitchFamily="49" charset="0"/>
              </a:rPr>
              <a:t>, ou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 smtClean="0">
                <a:cs typeface="Consolas" panose="020B0609020204030204" pitchFamily="49" charset="0"/>
              </a:rPr>
              <a:t>si vous devez la réassigner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Scope d’une fonction = scope local + scope parent</a:t>
            </a:r>
            <a:br>
              <a:rPr lang="fr-FR" dirty="0" smtClean="0"/>
            </a:br>
            <a:r>
              <a:rPr lang="fr-FR" dirty="0" smtClean="0"/>
              <a:t> 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variables libres 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7584" y="5013176"/>
            <a:ext cx="73448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En dehors du scope de la fonction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dirty="0" smtClean="0"/>
              <a:t>, la variable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ne sera jamais accessible. Seule les </a:t>
            </a:r>
            <a:r>
              <a:rPr lang="fr-FR" dirty="0" err="1" smtClean="0"/>
              <a:t>closures</a:t>
            </a:r>
            <a:r>
              <a:rPr lang="fr-FR" dirty="0" smtClean="0"/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dirty="0" smtClean="0"/>
              <a:t> permettent d’y accéder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Attention, les </a:t>
            </a:r>
            <a:r>
              <a:rPr lang="fr-FR" dirty="0" err="1" smtClean="0"/>
              <a:t>closures</a:t>
            </a:r>
            <a:r>
              <a:rPr lang="fr-FR" dirty="0" smtClean="0"/>
              <a:t> conservent une référence au scope parent, elles ne conservent pas la valeur des variables de ce scope au moment de leur instanciation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(méthode),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Tout objet peut être le prototype d’un autre objet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812360" cy="392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5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</a:t>
            </a:r>
            <a:r>
              <a:rPr lang="fr-FR" dirty="0" err="1" smtClean="0"/>
              <a:t>prototypale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Les propriétés trouvées dans la chaîne de prototypes sont appelées </a:t>
            </a:r>
            <a:r>
              <a:rPr lang="fr-FR" b="1" dirty="0"/>
              <a:t>propriétés </a:t>
            </a:r>
            <a:r>
              <a:rPr lang="fr-FR" b="1" dirty="0" smtClean="0"/>
              <a:t>déléguées (</a:t>
            </a:r>
            <a:r>
              <a:rPr lang="fr-FR" b="1" i="1" dirty="0" err="1" smtClean="0"/>
              <a:t>delegated</a:t>
            </a:r>
            <a:r>
              <a:rPr lang="fr-FR" b="1" dirty="0" smtClean="0"/>
              <a:t>)</a:t>
            </a:r>
            <a:r>
              <a:rPr lang="fr-FR" dirty="0" smtClean="0"/>
              <a:t>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/>
              <a:t>Les autres sont appelées </a:t>
            </a:r>
            <a:r>
              <a:rPr lang="fr-FR" b="1" dirty="0"/>
              <a:t>propriétés propres (</a:t>
            </a:r>
            <a:r>
              <a:rPr lang="fr-FR" b="1" i="1" dirty="0" err="1"/>
              <a:t>own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19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/>
              <a:t>O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3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2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r>
              <a:rPr lang="fr-FR" dirty="0" err="1" smtClean="0"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cs typeface="Consolas" panose="020B0609020204030204" pitchFamily="49" charset="0"/>
              </a:rPr>
              <a:t> et </a:t>
            </a:r>
            <a:r>
              <a:rPr lang="fr-FR" dirty="0" err="1" smtClean="0">
                <a:cs typeface="Consolas" panose="020B0609020204030204" pitchFamily="49" charset="0"/>
              </a:rPr>
              <a:t>Object.assign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>
                <a:cs typeface="Consolas" panose="020B0609020204030204" pitchFamily="49" charset="0"/>
              </a:rPr>
              <a:t>l’opérateur class (ES6</a:t>
            </a:r>
            <a:r>
              <a:rPr lang="fr-FR" dirty="0" smtClean="0">
                <a:cs typeface="Consolas" panose="020B0609020204030204" pitchFamily="49" charset="0"/>
              </a:rPr>
              <a:t>), </a:t>
            </a:r>
            <a:r>
              <a:rPr lang="fr-FR" dirty="0" err="1" smtClean="0">
                <a:cs typeface="Consolas" panose="020B0609020204030204" pitchFamily="49" charset="0"/>
              </a:rPr>
              <a:t>cf</a:t>
            </a:r>
            <a:r>
              <a:rPr lang="fr-FR" dirty="0" smtClean="0">
                <a:cs typeface="Consolas" panose="020B0609020204030204" pitchFamily="49" charset="0"/>
              </a:rPr>
              <a:t> section Orienté Objet</a:t>
            </a: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3874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75" y="4365105"/>
            <a:ext cx="458982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95536" y="6349970"/>
            <a:ext cx="842493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privilégie la déclaration littérale pour les valeurs primitives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65330"/>
              </p:ext>
            </p:extLst>
          </p:nvPr>
        </p:nvGraphicFramePr>
        <p:xfrm>
          <a:off x="107504" y="230346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3059409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3100388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221088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4149080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83104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301208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100831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71" y="4518082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10" y="4820679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421224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15975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72" y="5431719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58" y="5736519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93565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002058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65" y="2926585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15" y="3240910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56206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5" y="4589670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4" y="4215205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5866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453114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795693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559464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4198824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923029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788362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780183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429000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4068361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653136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5" y="6309320"/>
            <a:ext cx="8368942" cy="34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23043" y="5517232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6028647"/>
            <a:ext cx="6885260" cy="28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dirty="0" smtClean="0"/>
              <a:t>(la valeur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 est héritée du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9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Spread / </a:t>
            </a:r>
            <a:r>
              <a:rPr lang="fr-FR" dirty="0" err="1" smtClean="0"/>
              <a:t>Rest</a:t>
            </a:r>
            <a:r>
              <a:rPr lang="fr-FR" dirty="0" smtClean="0"/>
              <a:t> Object 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Arrivé avec ES2018</a:t>
            </a:r>
          </a:p>
          <a:p>
            <a:r>
              <a:rPr lang="fr-FR" dirty="0" smtClean="0"/>
              <a:t>Peut remplacer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_.omit</a:t>
            </a: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d’objet/d’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Tout ça peut être combiné avec </a:t>
            </a:r>
            <a:r>
              <a:rPr lang="fr-FR" dirty="0" err="1" smtClean="0"/>
              <a:t>destructuring</a:t>
            </a:r>
            <a:r>
              <a:rPr lang="fr-FR" dirty="0" smtClean="0"/>
              <a:t>, spread…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9675"/>
            <a:ext cx="76215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04048" y="6381328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https://bevacqua.github.io/promisees/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concepts </a:t>
            </a:r>
            <a:r>
              <a:rPr lang="fr-FR" dirty="0" smtClean="0"/>
              <a:t>réels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</a:t>
            </a:r>
            <a:r>
              <a:rPr lang="fr-FR" dirty="0" smtClean="0"/>
              <a:t>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</a:t>
            </a:r>
            <a:r>
              <a:rPr lang="fr-FR" dirty="0" smtClean="0"/>
              <a:t>le passage de la spécification au </a:t>
            </a:r>
            <a:r>
              <a:rPr lang="fr-FR" dirty="0" smtClean="0"/>
              <a:t>code</a:t>
            </a:r>
          </a:p>
          <a:p>
            <a:r>
              <a:rPr lang="fr-FR" dirty="0"/>
              <a:t>faciliter le travail en parallèle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</a:t>
            </a:r>
            <a:r>
              <a:rPr lang="fr-FR" sz="2000" dirty="0" smtClean="0"/>
              <a:t>constructeurs</a:t>
            </a:r>
            <a:br>
              <a:rPr lang="fr-FR" sz="2000" dirty="0" smtClean="0"/>
            </a:b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300192" y="6093296"/>
            <a:ext cx="273630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ES </a:t>
            </a:r>
            <a:r>
              <a:rPr lang="fr-FR" dirty="0" err="1" smtClean="0"/>
              <a:t>proposal</a:t>
            </a:r>
            <a:r>
              <a:rPr lang="fr-FR" dirty="0" smtClean="0"/>
              <a:t>: class </a:t>
            </a:r>
            <a:r>
              <a:rPr lang="fr-FR" dirty="0" err="1" smtClean="0"/>
              <a:t>fields</a:t>
            </a:r>
            <a:r>
              <a:rPr lang="fr-FR" dirty="0" smtClean="0"/>
              <a:t> stage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ECMA International est une organisation créant des standards pour les technologies</a:t>
            </a:r>
          </a:p>
          <a:p>
            <a:endParaRPr lang="fr-FR" dirty="0"/>
          </a:p>
          <a:p>
            <a:r>
              <a:rPr lang="fr-FR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dirty="0" smtClean="0"/>
              <a:t>JavaScript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dirty="0" smtClean="0"/>
              <a:t>V8, Rhino, Chakra 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super()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89040"/>
          </a:xfrm>
        </p:spPr>
        <p:txBody>
          <a:bodyPr>
            <a:normAutofit/>
          </a:bodyPr>
          <a:lstStyle/>
          <a:p>
            <a:r>
              <a:rPr lang="fr-FR" dirty="0" smtClean="0"/>
              <a:t>Il n’y a pas de classes en JavaScript, mais le mot est utilisé par abus de langage pour désigner un constructeur et son prototype associé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Il y a souvent confusion entre constructeur et prototype, et l’opérateur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dirty="0" smtClean="0"/>
              <a:t> en a rajouté une couche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Protos</a:t>
            </a:r>
            <a:r>
              <a:rPr lang="fr-FR" dirty="0" smtClean="0"/>
              <a:t>, constructeurs, tout est objet en JS et peut être manipulé comme n’importe quel objet : 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Prototypes vs classes: modèle mental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579296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 modèle mental de l’héritage classique est différent de celui de la délégation par prototype. </a:t>
            </a:r>
          </a:p>
          <a:p>
            <a:pPr marL="0" indent="0">
              <a:buNone/>
            </a:pPr>
            <a:r>
              <a:rPr lang="fr-FR" u="sng" dirty="0" smtClean="0"/>
              <a:t>Héritage classique</a:t>
            </a:r>
            <a:r>
              <a:rPr lang="fr-FR" dirty="0" smtClean="0"/>
              <a:t>: organisation verticale par </a:t>
            </a:r>
            <a:r>
              <a:rPr lang="fr-FR" b="1" dirty="0" smtClean="0"/>
              <a:t>spécialisation</a:t>
            </a:r>
          </a:p>
          <a:p>
            <a:pPr marL="0" indent="0">
              <a:buNone/>
            </a:pPr>
            <a:r>
              <a:rPr lang="fr-FR" u="sng" dirty="0" smtClean="0"/>
              <a:t>Prototypes:</a:t>
            </a:r>
            <a:r>
              <a:rPr lang="fr-FR" dirty="0" smtClean="0"/>
              <a:t> organisation horizontale par </a:t>
            </a:r>
            <a:r>
              <a:rPr lang="fr-FR" b="1" dirty="0" smtClean="0"/>
              <a:t>délégation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4972596" cy="199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3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Délégation vs héritage: modèle mental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Déléguer revient à confier une tâche à autrui. </a:t>
            </a:r>
            <a:br>
              <a:rPr lang="fr-FR" sz="2000" dirty="0" smtClean="0"/>
            </a:br>
            <a:r>
              <a:rPr lang="fr-FR" sz="2000" dirty="0" smtClean="0"/>
              <a:t>Dans le cadre de la POO avec prototypes, cela peut signifier :</a:t>
            </a:r>
          </a:p>
          <a:p>
            <a:r>
              <a:rPr lang="fr-FR" sz="2000" dirty="0" smtClean="0"/>
              <a:t>fournir des valeurs par défaut</a:t>
            </a:r>
          </a:p>
          <a:p>
            <a:r>
              <a:rPr lang="fr-FR" sz="2000" dirty="0" smtClean="0"/>
              <a:t>fournir une implémentation générique d’une méthode</a:t>
            </a:r>
          </a:p>
          <a:p>
            <a:r>
              <a:rPr lang="fr-FR" sz="2000" dirty="0" smtClean="0"/>
              <a:t>implémenter des comportements de base 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41" y="3861048"/>
            <a:ext cx="4743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Délégation vs héritage: différences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600200"/>
            <a:ext cx="8352928" cy="4876800"/>
          </a:xfrm>
        </p:spPr>
        <p:txBody>
          <a:bodyPr/>
          <a:lstStyle/>
          <a:p>
            <a:r>
              <a:rPr lang="fr-FR" sz="2000" dirty="0" smtClean="0"/>
              <a:t>Le prototype parent n’est ni une interface ni un contrat à remplir pour l’objet, mais une base d’API sur laquelle se reposer.</a:t>
            </a:r>
          </a:p>
          <a:p>
            <a:r>
              <a:rPr lang="fr-FR" sz="2000" dirty="0" smtClean="0"/>
              <a:t>On préfèrera nommer les propriétés enfant différemment de celles du parent plutôt que de les surcharger (polymorphisme classique)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7289848" y="4501890"/>
            <a:ext cx="1" cy="449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993705" y="499939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ambiguïté sur la valeur du mot-clé </a:t>
            </a:r>
            <a:r>
              <a:rPr lang="fr-FR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fr-FR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16/10/2018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6292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15/10/2018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556792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49461" y="54014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5111</Words>
  <Application>Microsoft Office PowerPoint</Application>
  <PresentationFormat>Affichage à l'écran (4:3)</PresentationFormat>
  <Paragraphs>1447</Paragraphs>
  <Slides>145</Slides>
  <Notes>21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145</vt:i4>
      </vt:variant>
    </vt:vector>
  </HeadingPairs>
  <TitlesOfParts>
    <vt:vector size="146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Descripteurs de propriétés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Objets et prototypes</vt:lpstr>
      <vt:lpstr>Délégation prototypale</vt:lpstr>
      <vt:lpstr>Méthodes liées aux prototypes</vt:lpstr>
      <vt:lpstr>Prototypes et constructeurs</vt:lpstr>
      <vt:lpstr>Défauts des constructeurs</vt:lpstr>
      <vt:lpstr>Alternatives aux constructeurs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Opérateurs Spread / Rest</vt:lpstr>
      <vt:lpstr>Opérateurs Spread / Rest</vt:lpstr>
      <vt:lpstr>Spread / Rest Object properties</vt:lpstr>
      <vt:lpstr>Destructuring</vt:lpstr>
      <vt:lpstr>Destructuring</vt:lpstr>
      <vt:lpstr>Sucre syntaxique: méthodes</vt:lpstr>
      <vt:lpstr>Sucre syntaxique: clé et valeur</vt:lpstr>
      <vt:lpstr>Sucre syntaxique: clés calculées</vt:lpstr>
      <vt:lpstr>Sucre syntaxique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L’opérateur class (ES6)</vt:lpstr>
      <vt:lpstr>Défauts des constructeurs, avec class</vt:lpstr>
      <vt:lpstr>super</vt:lpstr>
      <vt:lpstr>static</vt:lpstr>
      <vt:lpstr>Rappel: classes != prototypes</vt:lpstr>
      <vt:lpstr>Prototypes vs classes: modèle mental</vt:lpstr>
      <vt:lpstr>Délégation vs héritage: modèle mental</vt:lpstr>
      <vt:lpstr>Délégation vs héritage: différences</vt:lpstr>
      <vt:lpstr>class vs Object.create: exemple</vt:lpstr>
      <vt:lpstr>class vs Object.create: exemple</vt:lpstr>
      <vt:lpstr>Présentation PowerPoint</vt:lpstr>
      <vt:lpstr>Délégation par prototype: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Réflectivité et métaprogrammation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520</cp:revision>
  <cp:lastPrinted>2018-09-27T09:24:57Z</cp:lastPrinted>
  <dcterms:created xsi:type="dcterms:W3CDTF">2017-12-12T17:01:35Z</dcterms:created>
  <dcterms:modified xsi:type="dcterms:W3CDTF">2018-10-16T14:49:32Z</dcterms:modified>
</cp:coreProperties>
</file>